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99" r:id="rId3"/>
    <p:sldId id="278" r:id="rId4"/>
    <p:sldId id="256" r:id="rId5"/>
    <p:sldId id="257" r:id="rId6"/>
    <p:sldId id="258" r:id="rId7"/>
    <p:sldId id="280" r:id="rId8"/>
    <p:sldId id="291" r:id="rId9"/>
    <p:sldId id="289" r:id="rId10"/>
    <p:sldId id="292" r:id="rId11"/>
    <p:sldId id="259" r:id="rId12"/>
    <p:sldId id="290" r:id="rId13"/>
    <p:sldId id="293" r:id="rId14"/>
    <p:sldId id="260" r:id="rId15"/>
    <p:sldId id="294" r:id="rId16"/>
    <p:sldId id="261" r:id="rId17"/>
    <p:sldId id="288" r:id="rId18"/>
    <p:sldId id="263" r:id="rId19"/>
    <p:sldId id="287" r:id="rId20"/>
    <p:sldId id="295" r:id="rId21"/>
    <p:sldId id="296" r:id="rId22"/>
    <p:sldId id="297" r:id="rId23"/>
    <p:sldId id="298" r:id="rId24"/>
    <p:sldId id="262" r:id="rId25"/>
    <p:sldId id="264" r:id="rId26"/>
    <p:sldId id="281" r:id="rId27"/>
    <p:sldId id="282" r:id="rId28"/>
    <p:sldId id="283" r:id="rId29"/>
    <p:sldId id="284" r:id="rId30"/>
    <p:sldId id="285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2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11</c:v>
                </c:pt>
                <c:pt idx="1">
                  <c:v>16</c:v>
                </c:pt>
              </c:numCache>
            </c:numRef>
          </c:val>
        </c:ser>
        <c:firstSliceAng val="0"/>
      </c:pieChart>
    </c:plotArea>
    <c:legend>
      <c:legendPos val="r"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</c:v>
                </c:pt>
                <c:pt idx="1">
                  <c:v>16</c:v>
                </c:pt>
              </c:numCache>
            </c:numRef>
          </c:val>
        </c:ser>
        <c:firstSliceAng val="0"/>
      </c:pieChart>
    </c:plotArea>
    <c:legend>
      <c:legendPos val="r"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12</c:v>
                </c:pt>
                <c:pt idx="1">
                  <c:v>12</c:v>
                </c:pt>
              </c:numCache>
            </c:numRef>
          </c:val>
        </c:ser>
        <c:firstSliceAng val="0"/>
      </c:pieChart>
    </c:plotArea>
    <c:legend>
      <c:legendPos val="r"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</c:v>
                </c:pt>
                <c:pt idx="1">
                  <c:v>15</c:v>
                </c:pt>
              </c:numCache>
            </c:numRef>
          </c:val>
        </c:ser>
        <c:firstSliceAng val="0"/>
      </c:pieChart>
    </c:plotArea>
    <c:legend>
      <c:legendPos val="r"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0</c:v>
                </c:pt>
                <c:pt idx="1">
                  <c:v>24</c:v>
                </c:pt>
              </c:numCache>
            </c:numRef>
          </c:val>
        </c:ser>
        <c:firstSliceAng val="0"/>
      </c:pieChart>
    </c:plotArea>
    <c:legend>
      <c:legendPos val="r"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8CD0E-E2B2-4082-B8BF-C7A36FE9EB4A}" type="datetimeFigureOut">
              <a:rPr lang="ru-RU" smtClean="0"/>
              <a:pPr/>
              <a:t>28.11.2011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5FA6-868C-4649-9F40-B7079C3510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8CD0E-E2B2-4082-B8BF-C7A36FE9EB4A}" type="datetimeFigureOut">
              <a:rPr lang="ru-RU" smtClean="0"/>
              <a:pPr/>
              <a:t>28.11.2011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5FA6-868C-4649-9F40-B7079C3510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8CD0E-E2B2-4082-B8BF-C7A36FE9EB4A}" type="datetimeFigureOut">
              <a:rPr lang="ru-RU" smtClean="0"/>
              <a:pPr/>
              <a:t>28.11.2011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5FA6-868C-4649-9F40-B7079C3510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8CD0E-E2B2-4082-B8BF-C7A36FE9EB4A}" type="datetimeFigureOut">
              <a:rPr lang="ru-RU" smtClean="0"/>
              <a:pPr/>
              <a:t>28.11.2011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5FA6-868C-4649-9F40-B7079C3510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8CD0E-E2B2-4082-B8BF-C7A36FE9EB4A}" type="datetimeFigureOut">
              <a:rPr lang="ru-RU" smtClean="0"/>
              <a:pPr/>
              <a:t>28.11.2011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5FA6-868C-4649-9F40-B7079C3510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8CD0E-E2B2-4082-B8BF-C7A36FE9EB4A}" type="datetimeFigureOut">
              <a:rPr lang="ru-RU" smtClean="0"/>
              <a:pPr/>
              <a:t>28.11.2011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5FA6-868C-4649-9F40-B7079C3510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8CD0E-E2B2-4082-B8BF-C7A36FE9EB4A}" type="datetimeFigureOut">
              <a:rPr lang="ru-RU" smtClean="0"/>
              <a:pPr/>
              <a:t>28.11.2011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5FA6-868C-4649-9F40-B7079C3510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8CD0E-E2B2-4082-B8BF-C7A36FE9EB4A}" type="datetimeFigureOut">
              <a:rPr lang="ru-RU" smtClean="0"/>
              <a:pPr/>
              <a:t>28.11.2011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5FA6-868C-4649-9F40-B7079C3510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8CD0E-E2B2-4082-B8BF-C7A36FE9EB4A}" type="datetimeFigureOut">
              <a:rPr lang="ru-RU" smtClean="0"/>
              <a:pPr/>
              <a:t>28.11.2011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5FA6-868C-4649-9F40-B7079C3510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8CD0E-E2B2-4082-B8BF-C7A36FE9EB4A}" type="datetimeFigureOut">
              <a:rPr lang="ru-RU" smtClean="0"/>
              <a:pPr/>
              <a:t>28.11.2011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5FA6-868C-4649-9F40-B7079C3510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8CD0E-E2B2-4082-B8BF-C7A36FE9EB4A}" type="datetimeFigureOut">
              <a:rPr lang="ru-RU" smtClean="0"/>
              <a:pPr/>
              <a:t>28.11.2011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5FA6-868C-4649-9F40-B7079C3510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D8CD0E-E2B2-4082-B8BF-C7A36FE9EB4A}" type="datetimeFigureOut">
              <a:rPr lang="ru-RU" smtClean="0"/>
              <a:pPr/>
              <a:t>28.11.2011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975FA6-868C-4649-9F40-B7079C35101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357298"/>
            <a:ext cx="8401080" cy="3297238"/>
          </a:xfrm>
        </p:spPr>
        <p:txBody>
          <a:bodyPr>
            <a:noAutofit/>
          </a:bodyPr>
          <a:lstStyle/>
          <a:p>
            <a:r>
              <a:rPr lang="ru-RU" sz="6600" dirty="0" smtClean="0">
                <a:latin typeface="Georgia" pitchFamily="18" charset="0"/>
              </a:rPr>
              <a:t>Спорт, как альтернатива вредным привычкам!</a:t>
            </a:r>
            <a:endParaRPr lang="ru-RU" sz="6600" dirty="0">
              <a:latin typeface="Georgia" pitchFamily="18" charset="0"/>
            </a:endParaRPr>
          </a:p>
        </p:txBody>
      </p:sp>
      <p:pic>
        <p:nvPicPr>
          <p:cNvPr id="1027" name="Picture 3" descr="C:\Documents and Settings\User\Мои документы\Анимации\спорт\j0318093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67630" y="-214338"/>
            <a:ext cx="1376370" cy="1677451"/>
          </a:xfrm>
          <a:prstGeom prst="rect">
            <a:avLst/>
          </a:prstGeom>
          <a:noFill/>
        </p:spPr>
      </p:pic>
      <p:pic>
        <p:nvPicPr>
          <p:cNvPr id="1028" name="Picture 4" descr="C:\Documents and Settings\User\Мои документы\Анимации\спорт\j031809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7194" y="3000372"/>
            <a:ext cx="1446806" cy="1057281"/>
          </a:xfrm>
          <a:prstGeom prst="rect">
            <a:avLst/>
          </a:prstGeom>
          <a:noFill/>
        </p:spPr>
      </p:pic>
      <p:pic>
        <p:nvPicPr>
          <p:cNvPr id="1029" name="Picture 5" descr="C:\Documents and Settings\User\Мои документы\Анимации\спорт\j0318099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481630"/>
            <a:ext cx="2043049" cy="1376370"/>
          </a:xfrm>
          <a:prstGeom prst="rect">
            <a:avLst/>
          </a:prstGeom>
          <a:noFill/>
        </p:spPr>
      </p:pic>
      <p:pic>
        <p:nvPicPr>
          <p:cNvPr id="1030" name="Picture 6" descr="C:\Documents and Settings\User\Мои документы\Анимации\спорт\j0318101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685934" cy="1628784"/>
          </a:xfrm>
          <a:prstGeom prst="rect">
            <a:avLst/>
          </a:prstGeom>
          <a:noFill/>
        </p:spPr>
      </p:pic>
      <p:pic>
        <p:nvPicPr>
          <p:cNvPr id="1031" name="Picture 7" descr="C:\Documents and Settings\User\Мои документы\Анимации\спорт\j0318103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46924" y="5000636"/>
            <a:ext cx="2097076" cy="1562108"/>
          </a:xfrm>
          <a:prstGeom prst="rect">
            <a:avLst/>
          </a:prstGeom>
          <a:noFill/>
        </p:spPr>
      </p:pic>
      <p:pic>
        <p:nvPicPr>
          <p:cNvPr id="1032" name="Picture 8" descr="C:\Documents and Settings\User\Мои документы\Анимации\спорт\j0318104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3143248"/>
            <a:ext cx="1943938" cy="1713302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428860" y="5715016"/>
            <a:ext cx="4286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Проектная работа учащихся 9 «А» класса</a:t>
            </a:r>
          </a:p>
          <a:p>
            <a:r>
              <a:rPr lang="ru-RU" dirty="0" smtClean="0"/>
              <a:t>Выполнила: Сидорова Светлана</a:t>
            </a:r>
          </a:p>
          <a:p>
            <a:r>
              <a:rPr lang="ru-RU" dirty="0" smtClean="0"/>
              <a:t>Руководитель: </a:t>
            </a:r>
            <a:r>
              <a:rPr lang="ru-RU" dirty="0" err="1" smtClean="0"/>
              <a:t>кл</a:t>
            </a:r>
            <a:r>
              <a:rPr lang="ru-RU" dirty="0" smtClean="0"/>
              <a:t>. рук. Плешакова О.В.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Теория.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Результаты тестирования в 9-х классах.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Мы </a:t>
            </a:r>
            <a:r>
              <a:rPr lang="ru-RU" smtClean="0"/>
              <a:t>выбираем спорт!</a:t>
            </a:r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3534-full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475989" y="3356992"/>
            <a:ext cx="4668011" cy="3501008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7092280" cy="38007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ea typeface="Calibri"/>
                <a:cs typeface="Times New Roman"/>
              </a:rPr>
              <a:t> </a:t>
            </a:r>
          </a:p>
          <a:p>
            <a:r>
              <a:rPr lang="ru-RU" sz="2000" dirty="0" smtClean="0">
                <a:latin typeface="Georgia" pitchFamily="18" charset="0"/>
                <a:ea typeface="Calibri"/>
                <a:cs typeface="Times New Roman"/>
              </a:rPr>
              <a:t>Курение </a:t>
            </a:r>
            <a:r>
              <a:rPr lang="ru-RU" sz="2000" dirty="0">
                <a:latin typeface="Georgia" pitchFamily="18" charset="0"/>
                <a:ea typeface="Calibri"/>
                <a:cs typeface="Times New Roman"/>
              </a:rPr>
              <a:t>— вид бытовой наркомании, заключающийся во вдыхании дыма препаратов, обычно </a:t>
            </a:r>
            <a:r>
              <a:rPr lang="ru-RU" sz="2000" dirty="0" smtClean="0">
                <a:latin typeface="Georgia" pitchFamily="18" charset="0"/>
                <a:ea typeface="Calibri"/>
                <a:cs typeface="Times New Roman"/>
              </a:rPr>
              <a:t>растительного</a:t>
            </a:r>
            <a:endParaRPr lang="ru-RU" sz="2000" dirty="0" smtClean="0">
              <a:latin typeface="Georgia" pitchFamily="18" charset="0"/>
            </a:endParaRPr>
          </a:p>
          <a:p>
            <a:r>
              <a:rPr lang="ru-RU" sz="2000" dirty="0" smtClean="0">
                <a:latin typeface="Georgia" pitchFamily="18" charset="0"/>
                <a:ea typeface="Calibri"/>
                <a:cs typeface="Times New Roman"/>
              </a:rPr>
              <a:t> </a:t>
            </a:r>
            <a:r>
              <a:rPr lang="ru-RU" sz="2000" dirty="0">
                <a:latin typeface="Georgia" pitchFamily="18" charset="0"/>
                <a:ea typeface="Calibri"/>
                <a:cs typeface="Times New Roman"/>
              </a:rPr>
              <a:t>происхождения, тлеющих в потоке вдыхаемого воздуха, с целью насыщения организма содержащимися в них активными веществами путём их возгонки и последующего всасывания в лёгких и дыхательных путях. Как правило, применяется для употребления наркотических препаратов (табак, гашиш, марихуана, опиум, </a:t>
            </a:r>
            <a:r>
              <a:rPr lang="ru-RU" sz="2000" dirty="0" err="1">
                <a:latin typeface="Georgia" pitchFamily="18" charset="0"/>
                <a:ea typeface="Calibri"/>
                <a:cs typeface="Times New Roman"/>
              </a:rPr>
              <a:t>крэк</a:t>
            </a:r>
            <a:r>
              <a:rPr lang="ru-RU" sz="2000" dirty="0">
                <a:latin typeface="Georgia" pitchFamily="18" charset="0"/>
                <a:ea typeface="Calibri"/>
                <a:cs typeface="Times New Roman"/>
              </a:rPr>
              <a:t>, кокаин и т. п.) благодаря быстрому поступлению насыщенной </a:t>
            </a:r>
            <a:r>
              <a:rPr lang="ru-RU" sz="2000" dirty="0" err="1">
                <a:latin typeface="Georgia" pitchFamily="18" charset="0"/>
                <a:ea typeface="Calibri"/>
                <a:cs typeface="Times New Roman"/>
              </a:rPr>
              <a:t>психоактивными</a:t>
            </a:r>
            <a:r>
              <a:rPr lang="ru-RU" sz="2000" dirty="0">
                <a:latin typeface="Georgia" pitchFamily="18" charset="0"/>
                <a:ea typeface="Calibri"/>
                <a:cs typeface="Times New Roman"/>
              </a:rPr>
              <a:t> веществами крови в головной мозг.</a:t>
            </a:r>
            <a:endParaRPr lang="ru-RU" sz="2000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067380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29322" y="4667521"/>
            <a:ext cx="3214679" cy="219048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63688" y="0"/>
            <a:ext cx="72008" cy="45719"/>
          </a:xfrm>
        </p:spPr>
        <p:txBody>
          <a:bodyPr>
            <a:normAutofit fontScale="90000"/>
          </a:bodyPr>
          <a:lstStyle/>
          <a:p>
            <a:r>
              <a:rPr lang="ru-RU" dirty="0">
                <a:ea typeface="Calibri"/>
                <a:cs typeface="Times New Roman"/>
              </a:rPr>
              <a:t/>
            </a:r>
            <a:br>
              <a:rPr lang="ru-RU" dirty="0">
                <a:ea typeface="Calibri"/>
                <a:cs typeface="Times New Roman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6804248" cy="5229200"/>
          </a:xfrm>
        </p:spPr>
        <p:txBody>
          <a:bodyPr>
            <a:normAutofit fontScale="55000" lnSpcReduction="20000"/>
          </a:bodyPr>
          <a:lstStyle/>
          <a:p>
            <a:r>
              <a:rPr lang="ru-RU" sz="5100" dirty="0" smtClean="0">
                <a:solidFill>
                  <a:schemeClr val="tx1"/>
                </a:solidFill>
                <a:latin typeface="Georgia" pitchFamily="18" charset="0"/>
                <a:ea typeface="Calibri"/>
                <a:cs typeface="Times New Roman"/>
              </a:rPr>
              <a:t>Алкоголизм — наркотическая зависимость, характеризующаяся болезненным пристрастием к употреблению алкогольных напитков (психическая и физическая зависимость) и алкогольным поражением внутренних органов. При алкоголизме происходит деградация человека как личности. В повседневной жизни алкоголизмом также может называться простое влечение к употреблению алкогольных напитков, при котором притупляется способность распознавать негативные последствия употребления алкоголя</a:t>
            </a:r>
            <a:r>
              <a:rPr lang="ru-RU" dirty="0" smtClean="0">
                <a:solidFill>
                  <a:schemeClr val="tx1"/>
                </a:solidFill>
                <a:latin typeface="Georgia" pitchFamily="18" charset="0"/>
                <a:ea typeface="Calibri"/>
                <a:cs typeface="Times New Roman"/>
              </a:rPr>
              <a:t>.</a:t>
            </a:r>
            <a:endParaRPr lang="ru-RU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big134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929190" y="3507314"/>
            <a:ext cx="4214810" cy="3350685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-243408"/>
            <a:ext cx="6660232" cy="41085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 dirty="0">
                <a:ea typeface="Calibri"/>
                <a:cs typeface="Times New Roman"/>
              </a:rPr>
              <a:t> </a:t>
            </a:r>
            <a:endParaRPr lang="ru-RU" sz="1100" dirty="0">
              <a:ea typeface="Calibri"/>
              <a:cs typeface="Times New Roman"/>
            </a:endParaRPr>
          </a:p>
          <a:p>
            <a:r>
              <a:rPr lang="ru-RU" sz="2000" dirty="0" smtClean="0">
                <a:latin typeface="Georgia" pitchFamily="18" charset="0"/>
                <a:ea typeface="Calibri"/>
                <a:cs typeface="Times New Roman"/>
              </a:rPr>
              <a:t>Наркомания </a:t>
            </a:r>
            <a:r>
              <a:rPr lang="ru-RU" sz="2000" dirty="0">
                <a:latin typeface="Georgia" pitchFamily="18" charset="0"/>
                <a:ea typeface="Calibri"/>
                <a:cs typeface="Times New Roman"/>
              </a:rPr>
              <a:t>— хроническое </a:t>
            </a:r>
            <a:r>
              <a:rPr lang="ru-RU" sz="2000" dirty="0" err="1">
                <a:latin typeface="Georgia" pitchFamily="18" charset="0"/>
                <a:ea typeface="Calibri"/>
                <a:cs typeface="Times New Roman"/>
              </a:rPr>
              <a:t>прогредиентное</a:t>
            </a:r>
            <a:r>
              <a:rPr lang="ru-RU" sz="2000" dirty="0">
                <a:latin typeface="Georgia" pitchFamily="18" charset="0"/>
                <a:ea typeface="Calibri"/>
                <a:cs typeface="Times New Roman"/>
              </a:rPr>
              <a:t> заболевание, вызванное употреблением веществ-наркотиков, характеризующееся фазным течением и наличием в своей структуре нескольких поэтапно формирующихся синдромов. В быту и в юридической практике, однако, в понятие наркомании включают любое употребление запрещённых </a:t>
            </a:r>
            <a:r>
              <a:rPr lang="ru-RU" sz="2000" dirty="0" err="1">
                <a:latin typeface="Georgia" pitchFamily="18" charset="0"/>
                <a:ea typeface="Calibri"/>
                <a:cs typeface="Times New Roman"/>
              </a:rPr>
              <a:t>психоактивных</a:t>
            </a:r>
            <a:r>
              <a:rPr lang="ru-RU" sz="2000" dirty="0">
                <a:latin typeface="Georgia" pitchFamily="18" charset="0"/>
                <a:ea typeface="Calibri"/>
                <a:cs typeface="Times New Roman"/>
              </a:rPr>
              <a:t> веществ, в том числе и не вызывающих зависимости (например, марихуана или ЛСД</a:t>
            </a:r>
            <a:r>
              <a:rPr lang="ru-RU" sz="2000" dirty="0" smtClean="0">
                <a:latin typeface="Georgia" pitchFamily="18" charset="0"/>
                <a:ea typeface="Calibri"/>
                <a:cs typeface="Times New Roman"/>
              </a:rPr>
              <a:t>). Также </a:t>
            </a:r>
            <a:r>
              <a:rPr lang="ru-RU" sz="2000" dirty="0">
                <a:latin typeface="Georgia" pitchFamily="18" charset="0"/>
                <a:ea typeface="Calibri"/>
                <a:cs typeface="Times New Roman"/>
              </a:rPr>
              <a:t>употребляется термин «токсикомания» — это обычно означает зависимость от веществ, которые законом не отнесены к наркотикам</a:t>
            </a:r>
            <a:endParaRPr lang="ru-RU" sz="2000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x_10dd7d1a_origina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24449"/>
            <a:ext cx="9144000" cy="6882449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214290"/>
            <a:ext cx="9144000" cy="645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ea typeface="Calibri"/>
                <a:cs typeface="Times New Roman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"/>
            <a:ext cx="8472518" cy="3714751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5600" dirty="0" smtClean="0">
                <a:latin typeface="Georgia" pitchFamily="18" charset="0"/>
                <a:ea typeface="Calibri"/>
                <a:cs typeface="Times New Roman"/>
              </a:rPr>
              <a:t>О вреде курения сказано немало. Однако беспокойство ученых и врачей, вызванное распространением этой пагубной привычки, растет, так как пока еще значительное число людей не считает курение вредным для здоровья. Курение – не безобидное занятие, которое можно бросить без усилий. Это настоящая наркомания, и тем более опасная, что многие не принимают всерьез.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5600" dirty="0" smtClean="0">
                <a:latin typeface="Georgia" pitchFamily="18" charset="0"/>
                <a:ea typeface="Calibri"/>
                <a:cs typeface="Times New Roman"/>
              </a:rPr>
              <a:t> </a:t>
            </a:r>
          </a:p>
          <a:p>
            <a:endParaRPr lang="ru-RU" dirty="0"/>
          </a:p>
        </p:txBody>
      </p:sp>
      <p:pic>
        <p:nvPicPr>
          <p:cNvPr id="1027" name="Picture 3" descr="C:\Documents and Settings\User\Рабочий стол\вредные привычки\состав сигареты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288729"/>
            <a:ext cx="7572396" cy="45692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User\Рабочий стол\вредные привычки\сигареты убивают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040685" y="3030514"/>
            <a:ext cx="5103315" cy="382748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58847"/>
            <a:ext cx="885828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Georgia" pitchFamily="18" charset="0"/>
                <a:ea typeface="Calibri"/>
                <a:cs typeface="Times New Roman"/>
              </a:rPr>
              <a:t>Никотин – один из самых опасных ядов растительного происхождения. Птицы (воробьи, голуби) погибают, если к их клюву всего лишь поднести стеклянную палочку, смоченную никотином. Кролик погибает от 1/4 капли никотина, собака – от 1/2 капли. Для человека смертельная доза никотина составляет от 50 до 100 мг, или 2-3 капли. Именно такая доза поступает ежедневно в кровь после выкуривания 20-25 сигарет (в одной сигарете содержится примерно 6-8 мг никотина, из которых 3-4 мг попадает в кровь). Курильщик не погибает потому, что доза вводится постепенно, не в один прием. К тому же, часть никотина нейтрализует формальдегид – другой яд, содержащийся в табаке. В течение 30 лет такой курильщик выкуривает примерно 20000 сигарет, или 160 кг табака, поглощая в среднем 800 г никотина.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5" descr="a9d2685f0bc8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43212"/>
            <a:ext cx="9421814" cy="681478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7429520" cy="582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solidFill>
                  <a:srgbClr val="FFFF00"/>
                </a:solidFill>
                <a:latin typeface="Georgia" pitchFamily="18" charset="0"/>
                <a:ea typeface="Calibri"/>
                <a:cs typeface="Times New Roman"/>
              </a:rPr>
              <a:t>Систематическое поглощение небольших, не смертельных доз никотина вызывает привычку, пристрастие к курению. Никотин включается в процессы обмена, происходящие в организме человека, и становится необходимым. Однако если некурящий человек в один прием получит значительную дозу никотина, может наступить смерть. Такие случаи наблюдались в разных странах. Нашим крупным ученым-фармакологом Н. П. </a:t>
            </a:r>
            <a:r>
              <a:rPr lang="ru-RU" dirty="0" err="1" smtClean="0">
                <a:solidFill>
                  <a:srgbClr val="FFFF00"/>
                </a:solidFill>
                <a:latin typeface="Georgia" pitchFamily="18" charset="0"/>
                <a:ea typeface="Calibri"/>
                <a:cs typeface="Times New Roman"/>
              </a:rPr>
              <a:t>Крафковым</a:t>
            </a:r>
            <a:r>
              <a:rPr lang="ru-RU" dirty="0" smtClean="0">
                <a:solidFill>
                  <a:srgbClr val="FFFF00"/>
                </a:solidFill>
                <a:latin typeface="Georgia" pitchFamily="18" charset="0"/>
                <a:ea typeface="Calibri"/>
                <a:cs typeface="Times New Roman"/>
              </a:rPr>
              <a:t> описана смерть молодого человека после того, как он впервые в жизни выкурил большую сигару. Во Франции, в Ницце, в итоге конкурса «Кто больше выкурит» двое «победителей», выкурив по 60 сигарет, умерли, а остальные участники с тяжелым отравлением попали в больницу. В Англии зарегистрирован случай, когда длительно курящий 40-летний мужчина ночью, во время трудной работы, выкурил 14 сигар и 40 сигарет. Утром ему сделалось плохо, и, несмотря на оказанную медицинскую помощь, он умер. Описан случай, когда в комнату, где лежал табак в связках в порошке, положили спать девочку и она через несколько часов умерла.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Documents and Settings\User\Рабочий стол\вредные привычки\я умер из за курения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313415" y="0"/>
            <a:ext cx="5830585" cy="804648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0"/>
            <a:ext cx="364330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 smtClean="0">
                <a:solidFill>
                  <a:schemeClr val="tx2"/>
                </a:solidFill>
                <a:latin typeface="Georgia" pitchFamily="18" charset="0"/>
              </a:rPr>
              <a:t>На плакате написано:</a:t>
            </a:r>
          </a:p>
          <a:p>
            <a:r>
              <a:rPr lang="ru-RU" sz="4800" b="1" i="1" dirty="0" smtClean="0">
                <a:solidFill>
                  <a:srgbClr val="FF0000"/>
                </a:solidFill>
                <a:latin typeface="Georgia" pitchFamily="18" charset="0"/>
              </a:rPr>
              <a:t>Я умер, </a:t>
            </a:r>
          </a:p>
          <a:p>
            <a:r>
              <a:rPr lang="ru-RU" sz="4800" b="1" i="1" dirty="0" smtClean="0">
                <a:solidFill>
                  <a:srgbClr val="FF0000"/>
                </a:solidFill>
                <a:latin typeface="Georgia" pitchFamily="18" charset="0"/>
              </a:rPr>
              <a:t>потому что курил!!!</a:t>
            </a:r>
            <a:endParaRPr lang="ru-RU" sz="4800" b="1" i="1" dirty="0">
              <a:solidFill>
                <a:srgbClr val="FF00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no-alcohol-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30635" y="3573016"/>
            <a:ext cx="3113366" cy="3113366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7117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latin typeface="Georgia" pitchFamily="18" charset="0"/>
                <a:ea typeface="Calibri"/>
                <a:cs typeface="Times New Roman"/>
              </a:rPr>
              <a:t>Вред алкоголизма напрямую связан с вредом алкоголя. Однако, здесь уместно говорить не столько о физическом, сколько о социальном недуге, который затрагивает все сферы жизни общества. Каждый человек является частью общества, поэтому от его состояния зависит и состояние этого общества. Очевидно, что общество алкоголиков никак нельзя назвать оптимальным видом человеческого общения. Каждый прекрасно знает, что, несмотря на содержательность вечерней беседы собутыльников, постоянно прикладывающихся к спиртному, содержание этой беседы наутро уже мало кто помнит. Понятно, что никакой пользы подобное общение никому не приносит.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latin typeface="Georgia" pitchFamily="18" charset="0"/>
                <a:ea typeface="Calibri"/>
                <a:cs typeface="Times New Roman"/>
              </a:rPr>
              <a:t> </a:t>
            </a:r>
            <a:endParaRPr lang="ru-RU" sz="1400" dirty="0" smtClean="0">
              <a:latin typeface="Georgia" pitchFamily="18" charset="0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 smtClean="0">
                <a:latin typeface="Georgia" pitchFamily="18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400" dirty="0">
              <a:ea typeface="Calibri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User\Рабочий стол\вредные привычки\мозг пьющегоl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76860" y="0"/>
            <a:ext cx="366714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5500694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Georgia" pitchFamily="18" charset="0"/>
                <a:ea typeface="Calibri"/>
                <a:cs typeface="Times New Roman"/>
              </a:rPr>
              <a:t>Вред алкоголя ведет человека, злоупотребляющего спиртным, по замкнутому кругу. Однако это круговое движение имеет также и неизбежную наклонную составляющую, которую нередко называют нисходящей спиралью. На первый взгляд человек движется по кругу, однако с каждым витком спирали оказывается несколько ниже. Ниже по положению в обществе, ниже по коэффициенту интеллекта, ниже по способности правильно оценивать обстановку, ниже по желанию жить. Человек совершает несколько сотен или тысяч таких кругов в алкогольном тумане и сам не замечает, как наклон кривой становится круче с каждым витком, пока человек не окажется на самом дне. </a:t>
            </a:r>
          </a:p>
          <a:p>
            <a:r>
              <a:rPr lang="ru-RU" sz="2000" dirty="0" smtClean="0">
                <a:latin typeface="Georgia" pitchFamily="18" charset="0"/>
                <a:ea typeface="Calibri"/>
                <a:cs typeface="Times New Roman"/>
              </a:rPr>
              <a:t>	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Documents and Settings\User\Рабочий стол\вредные привычки\сердце пьющего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34617" cy="635795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215074" y="0"/>
            <a:ext cx="2643174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Georgia" pitchFamily="18" charset="0"/>
                <a:ea typeface="Calibri"/>
                <a:cs typeface="Times New Roman"/>
              </a:rPr>
              <a:t>Еще никому из тех, кто попал на дно, не удалось самостоятельно вернуться к нормальной человеческой жизни. Большинство из них оставляют этот мир, приближая свою смерть распитием растворителей и других опасных химических веществ вперемежку с наркотиками различных видов. Если кому-то и удается выбраться из этого тупика, то только с помощью врачей и после длительного курса лечения от алкоголизма.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54699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79852" y="4293096"/>
            <a:ext cx="3664148" cy="2564904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7072330" cy="6709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ea typeface="Calibri"/>
                <a:cs typeface="Times New Roman"/>
              </a:rPr>
              <a:t> </a:t>
            </a:r>
            <a:r>
              <a:rPr lang="ru-RU" sz="1600" dirty="0">
                <a:latin typeface="Georgia" pitchFamily="18" charset="0"/>
                <a:ea typeface="Calibri"/>
                <a:cs typeface="Times New Roman"/>
              </a:rPr>
              <a:t>Вырождением в науке принято, во-первых, считать такие сильные отклонения от нормы или болезненные проявления, которые обнаруживаются в результате действия наследственных причин или вредных влияний со стороны внешнего мира - как духовного, так и материального. Во-вторых, это те "вредности", которые, в конечном итоге, считаются передаваемыми по наследству. Сюда относятся и передаваемое по наследству постепенное нарастание в данной отдельной семье числа членов с противообщественным поведением, постепенное снижение культурного уровня от поколения к поколению, а также многие психические расстройства (в особенности шизофрения, эпилепсия).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Georgia" pitchFamily="18" charset="0"/>
                <a:ea typeface="Calibri"/>
                <a:cs typeface="Times New Roman"/>
              </a:rPr>
              <a:t> </a:t>
            </a:r>
            <a:r>
              <a:rPr lang="ru-RU" sz="1600" dirty="0" smtClean="0">
                <a:latin typeface="Georgia" pitchFamily="18" charset="0"/>
                <a:ea typeface="Calibri"/>
                <a:cs typeface="Times New Roman"/>
              </a:rPr>
              <a:t> Употребление наркотиков как раз и есть одна из причин усиления признаков вырождения как у данного человека, так и у его наследников. Так как наркотики являются чуждыми для нас "осколками" других культур и народов, то, естественно, для признаков вырождения также как и для наркотических веществ, нужна своеобразная "питательная среда", в которой они могут существовать. Такой питательной средой для наркотиков, как я уже писал выше, является особая культура, обычно молодежная и, включающая определенный тип поведения наркоманов, свои музыкальные и другие вкусы, особое отношение к окружающей природе и, даже, свои биологические особенности - ведь даже по физиологическим разные народы по разному устойчивы к действию тех или иных наркотиков.</a:t>
            </a:r>
            <a:endParaRPr lang="ru-RU" sz="1600" dirty="0">
              <a:latin typeface="Georgia" pitchFamily="18" charset="0"/>
              <a:ea typeface="Calibri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 descr="C:\Documents and Settings\User\Рабочий стол\вредные привычки\sniffkapris.ru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289454780_237554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age00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88640"/>
            <a:ext cx="8712968" cy="648072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nformation_items_32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4704"/>
            <a:ext cx="9144000" cy="609329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51520" y="42258"/>
            <a:ext cx="727280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4400" dirty="0" smtClean="0">
                <a:solidFill>
                  <a:prstClr val="black"/>
                </a:solidFill>
              </a:rPr>
              <a:t>Бросай курить бросай!!!</a:t>
            </a:r>
            <a:endParaRPr lang="ru-RU" sz="44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 smtClean="0">
                <a:latin typeface="Georgia" pitchFamily="18" charset="0"/>
              </a:rPr>
              <a:t>Результаты тестирования в девятых классах.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>
                <a:latin typeface="Georgia" pitchFamily="18" charset="0"/>
              </a:rPr>
              <a:t>1.Пробовал ли ты курить?</a:t>
            </a:r>
            <a:endParaRPr lang="ru-RU" sz="3200" dirty="0">
              <a:latin typeface="Georgia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Georgia" pitchFamily="18" charset="0"/>
              </a:rPr>
              <a:t>2. Куришь ли ты постоянно?</a:t>
            </a:r>
            <a:endParaRPr lang="ru-RU" dirty="0">
              <a:latin typeface="Georgia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Georgia" pitchFamily="18" charset="0"/>
              </a:rPr>
              <a:t>3. Пробовал ли ты спиртные напитки?</a:t>
            </a:r>
            <a:endParaRPr lang="ru-RU" dirty="0">
              <a:latin typeface="Georgia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Georgia" pitchFamily="18" charset="0"/>
              </a:rPr>
              <a:t>4. Употребляешь ли ты спиртные напитки регулярно?</a:t>
            </a:r>
            <a:endParaRPr lang="ru-RU" dirty="0">
              <a:latin typeface="Georgia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Georgia" pitchFamily="18" charset="0"/>
              </a:rPr>
              <a:t>5. Пробовал ли ты наркотики?</a:t>
            </a:r>
            <a:endParaRPr lang="ru-RU" dirty="0">
              <a:latin typeface="Georgia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647716_1696-800x6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-31897"/>
            <a:ext cx="8001024" cy="6889897"/>
          </a:xfrm>
          <a:prstGeom prst="rect">
            <a:avLst/>
          </a:prstGeom>
        </p:spPr>
      </p:pic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JPG_1w23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4509120"/>
            <a:ext cx="9148612" cy="2348879"/>
          </a:xfrm>
        </p:spPr>
      </p:pic>
      <p:pic>
        <p:nvPicPr>
          <p:cNvPr id="6" name="Рисунок 5" descr="IMG_46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45811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MG_4609.JPG"/>
          <p:cNvPicPr>
            <a:picLocks noChangeAspect="1"/>
          </p:cNvPicPr>
          <p:nvPr/>
        </p:nvPicPr>
        <p:blipFill>
          <a:blip r:embed="rId2" cstate="print"/>
          <a:srcRect l="16156" t="18895"/>
          <a:stretch>
            <a:fillRect/>
          </a:stretch>
        </p:blipFill>
        <p:spPr>
          <a:xfrm>
            <a:off x="4355976" y="0"/>
            <a:ext cx="4788025" cy="3284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_4610.JPG"/>
          <p:cNvPicPr>
            <a:picLocks noChangeAspect="1"/>
          </p:cNvPicPr>
          <p:nvPr/>
        </p:nvPicPr>
        <p:blipFill>
          <a:blip r:embed="rId3" cstate="print"/>
          <a:srcRect r="13996"/>
          <a:stretch>
            <a:fillRect/>
          </a:stretch>
        </p:blipFill>
        <p:spPr>
          <a:xfrm>
            <a:off x="0" y="3212976"/>
            <a:ext cx="4283968" cy="3645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_461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11959" y="3284983"/>
            <a:ext cx="4932041" cy="35730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Содержимое 8" descr="IMG_4614.JPG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0" y="0"/>
            <a:ext cx="4379978" cy="3284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46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572000" cy="33209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IMG_461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0"/>
            <a:ext cx="4572000" cy="33569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IMG_461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9993" y="3374994"/>
            <a:ext cx="4644008" cy="34830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IMG_461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3356992"/>
            <a:ext cx="4544053" cy="35010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IMG_462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499992" cy="3356992"/>
          </a:xfrm>
        </p:spPr>
      </p:pic>
      <p:pic>
        <p:nvPicPr>
          <p:cNvPr id="6" name="Рисунок 5" descr="IMG_4639.JPG"/>
          <p:cNvPicPr>
            <a:picLocks noChangeAspect="1"/>
          </p:cNvPicPr>
          <p:nvPr/>
        </p:nvPicPr>
        <p:blipFill>
          <a:blip r:embed="rId3" cstate="print"/>
          <a:srcRect l="17056" t="27381"/>
          <a:stretch>
            <a:fillRect/>
          </a:stretch>
        </p:blipFill>
        <p:spPr>
          <a:xfrm>
            <a:off x="4499992" y="0"/>
            <a:ext cx="4644008" cy="3356992"/>
          </a:xfrm>
          <a:prstGeom prst="rect">
            <a:avLst/>
          </a:prstGeom>
        </p:spPr>
      </p:pic>
      <p:pic>
        <p:nvPicPr>
          <p:cNvPr id="8" name="Рисунок 7" descr="IMG_464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" y="3356992"/>
            <a:ext cx="4499991" cy="3501008"/>
          </a:xfrm>
          <a:prstGeom prst="rect">
            <a:avLst/>
          </a:prstGeom>
        </p:spPr>
      </p:pic>
      <p:pic>
        <p:nvPicPr>
          <p:cNvPr id="9" name="Рисунок 8" descr="IMG_464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99992" y="3356992"/>
            <a:ext cx="4644008" cy="35010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039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r="30772"/>
          <a:stretch>
            <a:fillRect/>
          </a:stretch>
        </p:blipFill>
        <p:spPr>
          <a:xfrm>
            <a:off x="1" y="1"/>
            <a:ext cx="4283967" cy="3861048"/>
          </a:xfrm>
        </p:spPr>
      </p:pic>
      <p:pic>
        <p:nvPicPr>
          <p:cNvPr id="5" name="Рисунок 4" descr="ПолиТаня 1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91880" y="2780928"/>
            <a:ext cx="5652120" cy="40770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>
            <a:normAutofit/>
          </a:bodyPr>
          <a:lstStyle/>
          <a:p>
            <a:r>
              <a:rPr lang="ru-RU" sz="6000" dirty="0" smtClean="0"/>
              <a:t>Мы выбираем жизнь!!!</a:t>
            </a:r>
            <a:endParaRPr lang="ru-RU" sz="6000" dirty="0"/>
          </a:p>
        </p:txBody>
      </p:sp>
      <p:pic>
        <p:nvPicPr>
          <p:cNvPr id="4" name="Содержимое 3" descr="no_smokin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2348880"/>
            <a:ext cx="6624736" cy="450912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957</TotalTime>
  <Words>894</Words>
  <Application>Microsoft Office PowerPoint</Application>
  <PresentationFormat>Экран (4:3)</PresentationFormat>
  <Paragraphs>39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Спорт, как альтернатива вредным привычкам!</vt:lpstr>
      <vt:lpstr>План</vt:lpstr>
      <vt:lpstr>Слайд 3</vt:lpstr>
      <vt:lpstr> 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Результаты тестирования в девятых классах. 1.Пробовал ли ты курить?</vt:lpstr>
      <vt:lpstr>2. Куришь ли ты постоянно?</vt:lpstr>
      <vt:lpstr>3. Пробовал ли ты спиртные напитки?</vt:lpstr>
      <vt:lpstr>4. Употребляешь ли ты спиртные напитки регулярно?</vt:lpstr>
      <vt:lpstr>5. Пробовал ли ты наркотики?</vt:lpstr>
      <vt:lpstr>Слайд 24</vt:lpstr>
      <vt:lpstr>Слайд 25</vt:lpstr>
      <vt:lpstr>Слайд 26</vt:lpstr>
      <vt:lpstr>Слайд 27</vt:lpstr>
      <vt:lpstr>Слайд 28</vt:lpstr>
      <vt:lpstr>Слайд 29</vt:lpstr>
      <vt:lpstr>Мы выбираем жизнь!!!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Света</dc:creator>
  <cp:lastModifiedBy>User</cp:lastModifiedBy>
  <cp:revision>104</cp:revision>
  <dcterms:created xsi:type="dcterms:W3CDTF">2011-10-10T17:07:53Z</dcterms:created>
  <dcterms:modified xsi:type="dcterms:W3CDTF">2011-11-28T10:09:51Z</dcterms:modified>
</cp:coreProperties>
</file>